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4"/>
  </p:notesMasterIdLst>
  <p:handoutMasterIdLst>
    <p:handoutMasterId r:id="rId45"/>
  </p:handoutMasterIdLst>
  <p:sldIdLst>
    <p:sldId id="603" r:id="rId8"/>
    <p:sldId id="2340" r:id="rId9"/>
    <p:sldId id="739" r:id="rId10"/>
    <p:sldId id="2578" r:id="rId11"/>
    <p:sldId id="1763" r:id="rId12"/>
    <p:sldId id="1764" r:id="rId13"/>
    <p:sldId id="2585" r:id="rId14"/>
    <p:sldId id="2625" r:id="rId15"/>
    <p:sldId id="2626" r:id="rId16"/>
    <p:sldId id="2627" r:id="rId17"/>
    <p:sldId id="2628" r:id="rId18"/>
    <p:sldId id="2630" r:id="rId19"/>
    <p:sldId id="2631" r:id="rId20"/>
    <p:sldId id="2634" r:id="rId21"/>
    <p:sldId id="2629" r:id="rId22"/>
    <p:sldId id="2633" r:id="rId23"/>
    <p:sldId id="2635" r:id="rId24"/>
    <p:sldId id="2636" r:id="rId25"/>
    <p:sldId id="2644" r:id="rId26"/>
    <p:sldId id="2638" r:id="rId27"/>
    <p:sldId id="2639" r:id="rId28"/>
    <p:sldId id="2640" r:id="rId29"/>
    <p:sldId id="2641" r:id="rId30"/>
    <p:sldId id="2645" r:id="rId31"/>
    <p:sldId id="2642" r:id="rId32"/>
    <p:sldId id="2643" r:id="rId33"/>
    <p:sldId id="2646" r:id="rId34"/>
    <p:sldId id="2647" r:id="rId35"/>
    <p:sldId id="2648" r:id="rId36"/>
    <p:sldId id="2649" r:id="rId37"/>
    <p:sldId id="2650" r:id="rId38"/>
    <p:sldId id="2651" r:id="rId39"/>
    <p:sldId id="2652" r:id="rId40"/>
    <p:sldId id="2653" r:id="rId41"/>
    <p:sldId id="2654" r:id="rId42"/>
    <p:sldId id="582" r:id="rId4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3/20/24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5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3/20/24 10:31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8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2024/3/20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IDIA/Megatron-LM" TargetMode="Externa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363FC71-185C-8446-BD2E-7C6392AB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0EF6D22-4DE6-F848-ACE6-193DD10022FE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E39F909-857B-B742-95F7-C526B5FD0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889F60-5F42-8D4F-ABBD-0CDCAF7167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821ED516-816B-0E4C-9533-082EA6462E19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4A0B1C0-6B6A-ED4C-ABA4-98E32A18058A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Megatron-LM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ABD4A4-C4F4-5E49-A088-A189DC52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06C381-14F8-954C-A3AA-ECEE9147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31" y="1428750"/>
            <a:ext cx="79883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96FE95-C3F3-EC41-A306-33C9B100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02" y="5511587"/>
            <a:ext cx="9517957" cy="7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14CC28-9E33-9641-ABCA-E6BA11C9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28C390-857F-304C-9D0B-C60094269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要实现在 </a:t>
            </a:r>
            <a:r>
              <a:rPr lang="en-US" altLang="zh-CN" dirty="0">
                <a:solidFill>
                  <a:srgbClr val="C00000"/>
                </a:solidFill>
              </a:rPr>
              <a:t>AI</a:t>
            </a:r>
            <a:r>
              <a:rPr lang="zh-CN" altLang="en-US" dirty="0">
                <a:solidFill>
                  <a:srgbClr val="C00000"/>
                </a:solidFill>
              </a:rPr>
              <a:t> 集群</a:t>
            </a:r>
            <a:r>
              <a:rPr lang="zh-CN" altLang="en-US" b="1" dirty="0">
                <a:solidFill>
                  <a:srgbClr val="C00000"/>
                </a:solidFill>
              </a:rPr>
              <a:t>高吞吐量</a:t>
            </a:r>
            <a:r>
              <a:rPr lang="zh-CN" altLang="en-US" dirty="0">
                <a:solidFill>
                  <a:srgbClr val="C00000"/>
                </a:solidFill>
              </a:rPr>
              <a:t>，需要在多个方面进行创新和精心设计：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高效计算核（</a:t>
            </a:r>
            <a:r>
              <a:rPr lang="en-US" altLang="zh-CN" dirty="0">
                <a:solidFill>
                  <a:srgbClr val="C00000"/>
                </a:solidFill>
              </a:rPr>
              <a:t>kernel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实现，基于计算操作 </a:t>
            </a:r>
            <a:r>
              <a:rPr lang="en-US" altLang="zh-CN" dirty="0"/>
              <a:t>compute-bound</a:t>
            </a:r>
            <a:r>
              <a:rPr lang="zh-CN" altLang="en-US" dirty="0"/>
              <a:t> 而非内存绑定 </a:t>
            </a:r>
            <a:r>
              <a:rPr lang="en-US" altLang="zh-CN" dirty="0"/>
              <a:t>memory-bound</a:t>
            </a:r>
            <a:endParaRPr lang="zh-CN" altLang="en-US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对网络模型进行</a:t>
            </a:r>
            <a:r>
              <a:rPr lang="zh-CN" altLang="en-US" dirty="0">
                <a:solidFill>
                  <a:srgbClr val="C00000"/>
                </a:solidFill>
              </a:rPr>
              <a:t>多维并行 </a:t>
            </a:r>
            <a:r>
              <a:rPr lang="en-US" altLang="zh-CN" dirty="0">
                <a:solidFill>
                  <a:srgbClr val="C00000"/>
                </a:solidFill>
              </a:rPr>
              <a:t>PTD</a:t>
            </a:r>
            <a:r>
              <a:rPr lang="zh-CN" altLang="en-US" dirty="0"/>
              <a:t>，以减少网络发送的字节数，提升模型利用率 </a:t>
            </a:r>
            <a:r>
              <a:rPr lang="en-US" altLang="zh-CN" dirty="0"/>
              <a:t>MFU</a:t>
            </a:r>
            <a:endParaRPr lang="zh-CN" altLang="en-US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特定通信域优化和高速硬件互联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588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A6855-51E4-F94C-88D4-98B50CE9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：</a:t>
            </a:r>
            <a:r>
              <a:rPr lang="en-US" altLang="zh-CN" b="0" dirty="0"/>
              <a:t>Data parallelism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B9E9B2-040E-244C-9263-DFD99DF6EB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808490" lvl="1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000" dirty="0"/>
              <a:t>Data parallelism,</a:t>
            </a:r>
            <a:r>
              <a:rPr lang="zh-CN" altLang="en-US" sz="2000" dirty="0"/>
              <a:t> </a:t>
            </a:r>
            <a:r>
              <a:rPr lang="en-US" altLang="zh-CN" sz="2000" dirty="0"/>
              <a:t>DP</a:t>
            </a:r>
            <a:endParaRPr lang="en-US" altLang="zh-CN" sz="2000" dirty="0">
              <a:solidFill>
                <a:srgbClr val="59595A"/>
              </a:solidFill>
            </a:endParaRPr>
          </a:p>
          <a:p>
            <a:pPr marL="808490" lvl="1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000" dirty="0"/>
              <a:t>Distribution Data Parallel,</a:t>
            </a:r>
            <a:r>
              <a:rPr lang="zh-CN" altLang="en-US" sz="2000" dirty="0"/>
              <a:t> </a:t>
            </a:r>
            <a:r>
              <a:rPr lang="en-US" altLang="zh-CN" sz="2000" dirty="0"/>
              <a:t>DDP</a:t>
            </a:r>
          </a:p>
          <a:p>
            <a:pPr marL="808490" lvl="1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000" dirty="0">
                <a:cs typeface="Futura Medium" panose="020B0602020204020303" pitchFamily="34" charset="-79"/>
              </a:rPr>
              <a:t>Fully Sharded Data Parallel, FSDP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587F60-F683-914F-814E-C1D1B4305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73"/>
          <a:stretch/>
        </p:blipFill>
        <p:spPr>
          <a:xfrm>
            <a:off x="1793188" y="3076767"/>
            <a:ext cx="8624366" cy="32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9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A6855-51E4-F94C-88D4-98B50CE9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：</a:t>
            </a:r>
            <a:r>
              <a:rPr lang="en-US" altLang="zh-CN" dirty="0"/>
              <a:t>Data parallelism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B9E9B2-040E-244C-9263-DFD99DF6E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0766"/>
            <a:ext cx="10963473" cy="5054314"/>
          </a:xfrm>
        </p:spPr>
        <p:txBody>
          <a:bodyPr/>
          <a:lstStyle/>
          <a:p>
            <a:r>
              <a:rPr lang="en-US" altLang="zh-CN" sz="1800" dirty="0"/>
              <a:t>Divide parameters in the layer into different devices, which we called tensor model parallelism</a:t>
            </a:r>
          </a:p>
          <a:p>
            <a:pPr lvl="1"/>
            <a:r>
              <a:rPr lang="zh-CN" altLang="en-US" dirty="0"/>
              <a:t>张量并行：将计算图中的层内的参数切分到不同设备，即层内并行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829B60-C455-ED4E-B9CD-44D27A67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11" y="2564075"/>
            <a:ext cx="6646539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0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A6855-51E4-F94C-88D4-98B50CE9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：</a:t>
            </a:r>
            <a:r>
              <a:rPr lang="en-US" altLang="zh-CN" dirty="0"/>
              <a:t>Data parallelism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B9E9B2-040E-244C-9263-DFD99DF6E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0766"/>
            <a:ext cx="10963473" cy="5054314"/>
          </a:xfrm>
        </p:spPr>
        <p:txBody>
          <a:bodyPr/>
          <a:lstStyle/>
          <a:p>
            <a:r>
              <a:rPr lang="en-US" altLang="zh-CN" sz="1800" dirty="0"/>
              <a:t>Model divided layers</a:t>
            </a:r>
            <a:r>
              <a:rPr lang="zh-CN" altLang="en-US" sz="1800" dirty="0"/>
              <a:t> </a:t>
            </a:r>
            <a:r>
              <a:rPr lang="en-US" altLang="zh-CN" sz="1800" dirty="0"/>
              <a:t>into different devices, which we called pipeline parallelism</a:t>
            </a:r>
          </a:p>
          <a:p>
            <a:pPr lvl="1"/>
            <a:r>
              <a:rPr lang="zh-CN" altLang="en-US" dirty="0"/>
              <a:t>流水并行：按模型</a:t>
            </a:r>
            <a:r>
              <a:rPr lang="en-US" altLang="zh-CN" dirty="0"/>
              <a:t>layer</a:t>
            </a:r>
            <a:r>
              <a:rPr lang="zh-CN" altLang="en-US" dirty="0"/>
              <a:t>层切分到不同设备，即层间并行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65A1EF-9029-084B-A9C4-39C7ED0B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55" y="2590429"/>
            <a:ext cx="6331192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0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0C13E-82D3-934A-82F0-42AF4E13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23A3D-5ABC-2742-9340-0008EC1C0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45"/>
          <a:stretch/>
        </p:blipFill>
        <p:spPr>
          <a:xfrm>
            <a:off x="1243045" y="1280806"/>
            <a:ext cx="9710671" cy="50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2.1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整体代码架构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F4A456-E24B-394D-B53B-9B31EAF02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29555"/>
            <a:ext cx="10963473" cy="49255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分布式启动</a:t>
            </a:r>
          </a:p>
          <a:p>
            <a:pPr lvl="1"/>
            <a:r>
              <a:rPr lang="zh-CN" altLang="en-US" dirty="0"/>
              <a:t>启动脚本在 </a:t>
            </a:r>
            <a:r>
              <a:rPr lang="en-US" altLang="zh-CN" dirty="0"/>
              <a:t>examples/</a:t>
            </a:r>
            <a:r>
              <a:rPr lang="en-US" altLang="zh-CN" dirty="0" err="1"/>
              <a:t>pretrain_bert_distributed.sh</a:t>
            </a:r>
            <a:r>
              <a:rPr lang="zh-CN" altLang="en-US" dirty="0"/>
              <a:t>，其利用了 </a:t>
            </a:r>
            <a:r>
              <a:rPr lang="en-US" altLang="zh-CN" dirty="0" err="1"/>
              <a:t>torch.distributed.launch</a:t>
            </a:r>
            <a:r>
              <a:rPr lang="en-US" altLang="zh-CN" dirty="0"/>
              <a:t> </a:t>
            </a:r>
            <a:r>
              <a:rPr lang="zh-CN" altLang="en-US" dirty="0"/>
              <a:t>来启动多个进程。具体业务代码是 </a:t>
            </a:r>
            <a:r>
              <a:rPr lang="en-US" altLang="zh-CN" dirty="0" err="1"/>
              <a:t>pretrain_bert.py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因为 </a:t>
            </a:r>
            <a:r>
              <a:rPr lang="en-US" altLang="zh-CN" dirty="0"/>
              <a:t>GPUS_PER_NODE 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，所以 </a:t>
            </a:r>
            <a:r>
              <a:rPr lang="en-US" altLang="zh-CN" dirty="0" err="1"/>
              <a:t>nproc_per_node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，这样，在本机上就启动了</a:t>
            </a:r>
            <a:r>
              <a:rPr lang="en-US" altLang="zh-CN" dirty="0"/>
              <a:t>8</a:t>
            </a:r>
            <a:r>
              <a:rPr lang="zh-CN" altLang="en-US" dirty="0"/>
              <a:t>个进程，每个进程之中含有</a:t>
            </a:r>
            <a:r>
              <a:rPr lang="zh-CN" altLang="en-US" b="1" dirty="0"/>
              <a:t>模型的一部分</a:t>
            </a:r>
            <a:r>
              <a:rPr lang="zh-CN" altLang="en-US" dirty="0"/>
              <a:t>。进程的 </a:t>
            </a:r>
            <a:r>
              <a:rPr lang="en-US" altLang="zh-CN" dirty="0"/>
              <a:t>rank </a:t>
            </a:r>
            <a:r>
              <a:rPr lang="zh-CN" altLang="en-US" dirty="0"/>
              <a:t>是被 </a:t>
            </a:r>
            <a:r>
              <a:rPr lang="en-US" altLang="zh-CN" dirty="0" err="1"/>
              <a:t>torch.distributed.launch</a:t>
            </a:r>
            <a:r>
              <a:rPr lang="en-US" altLang="zh-CN" dirty="0"/>
              <a:t> </a:t>
            </a:r>
            <a:r>
              <a:rPr lang="zh-CN" altLang="en-US" dirty="0"/>
              <a:t>调用 </a:t>
            </a:r>
            <a:r>
              <a:rPr lang="en-US" altLang="zh-CN" dirty="0"/>
              <a:t>elastic </a:t>
            </a:r>
            <a:r>
              <a:rPr lang="zh-CN" altLang="en-US" dirty="0"/>
              <a:t>自动分配的。</a:t>
            </a:r>
          </a:p>
        </p:txBody>
      </p:sp>
    </p:spTree>
    <p:extLst>
      <p:ext uri="{BB962C8B-B14F-4D97-AF65-F5344CB8AC3E}">
        <p14:creationId xmlns:p14="http://schemas.microsoft.com/office/powerpoint/2010/main" val="413535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2B7D6FE3-098D-8847-ACFE-3DE2ADAB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  <a:endParaRPr kumimoji="1" lang="zh-CN" alt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CC20AB53-56E2-D04F-BB16-034C87FCC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5008"/>
            <a:ext cx="10963473" cy="50800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构造基础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b="1" dirty="0"/>
              <a:t>获取模型</a:t>
            </a:r>
          </a:p>
          <a:p>
            <a:pPr lvl="1"/>
            <a:r>
              <a:rPr lang="en-US" altLang="zh-CN" dirty="0" err="1"/>
              <a:t>model_provider</a:t>
            </a:r>
            <a:r>
              <a:rPr lang="zh-CN" altLang="en-US" dirty="0"/>
              <a:t>返回模型普通版本（</a:t>
            </a:r>
            <a:r>
              <a:rPr lang="en-US" altLang="zh-CN" dirty="0"/>
              <a:t>vanilla version</a:t>
            </a:r>
            <a:r>
              <a:rPr lang="zh-CN" altLang="en-US" dirty="0"/>
              <a:t>）。所谓</a:t>
            </a:r>
            <a:r>
              <a:rPr lang="en-US" altLang="zh-CN" dirty="0"/>
              <a:t>vanilla</a:t>
            </a:r>
            <a:r>
              <a:rPr lang="zh-CN" altLang="en-US" dirty="0"/>
              <a:t>，我们指的是一个简单的</a:t>
            </a:r>
            <a:r>
              <a:rPr lang="en-US" altLang="zh-CN" dirty="0" err="1"/>
              <a:t>cpu</a:t>
            </a:r>
            <a:r>
              <a:rPr lang="zh-CN" altLang="en-US" dirty="0"/>
              <a:t>模型，没有 </a:t>
            </a:r>
            <a:r>
              <a:rPr lang="en-US" altLang="zh-CN" dirty="0"/>
              <a:t>fp16</a:t>
            </a:r>
            <a:r>
              <a:rPr lang="zh-CN" altLang="en-US" dirty="0"/>
              <a:t>或 </a:t>
            </a:r>
            <a:r>
              <a:rPr lang="en-US" altLang="zh-CN" dirty="0" err="1"/>
              <a:t>ddp</a:t>
            </a:r>
            <a:r>
              <a:rPr lang="zh-CN" altLang="en-US" dirty="0"/>
              <a:t>，但是已经被 </a:t>
            </a:r>
            <a:r>
              <a:rPr lang="en-US" altLang="zh-CN" dirty="0"/>
              <a:t>Megatron </a:t>
            </a:r>
            <a:r>
              <a:rPr lang="zh-CN" altLang="en-US" dirty="0"/>
              <a:t>改造为并行的版本。</a:t>
            </a:r>
          </a:p>
          <a:p>
            <a:r>
              <a:rPr lang="zh-CN" altLang="en-US" b="1" dirty="0"/>
              <a:t>获取数据集</a:t>
            </a:r>
          </a:p>
          <a:p>
            <a:pPr lvl="1"/>
            <a:r>
              <a:rPr lang="en-US" altLang="zh-CN" dirty="0" err="1"/>
              <a:t>train_valid_test_datasets_provider</a:t>
            </a:r>
            <a:r>
              <a:rPr lang="en-US" altLang="zh-CN" dirty="0"/>
              <a:t> </a:t>
            </a:r>
            <a:r>
              <a:rPr lang="zh-CN" altLang="en-US" dirty="0"/>
              <a:t>接受</a:t>
            </a:r>
            <a:r>
              <a:rPr lang="en-US" altLang="zh-CN" dirty="0"/>
              <a:t>train/valid/test</a:t>
            </a:r>
            <a:r>
              <a:rPr lang="zh-CN" altLang="en-US" dirty="0"/>
              <a:t>数据集的大小，返回 “</a:t>
            </a:r>
            <a:r>
              <a:rPr lang="en-US" altLang="zh-CN" dirty="0"/>
              <a:t>train</a:t>
            </a:r>
            <a:r>
              <a:rPr lang="zh-CN" altLang="en-US" dirty="0"/>
              <a:t>，</a:t>
            </a:r>
            <a:r>
              <a:rPr lang="en-US" altLang="zh-CN" dirty="0"/>
              <a:t>valid</a:t>
            </a:r>
            <a:r>
              <a:rPr lang="zh-CN" altLang="en-US" dirty="0"/>
              <a:t>，</a:t>
            </a:r>
            <a:r>
              <a:rPr lang="en-US" altLang="zh-CN" dirty="0"/>
              <a:t>test” </a:t>
            </a:r>
            <a:r>
              <a:rPr lang="zh-CN" altLang="en-US" dirty="0"/>
              <a:t>数据集。</a:t>
            </a:r>
          </a:p>
          <a:p>
            <a:r>
              <a:rPr lang="zh-CN" altLang="en-US" b="1" dirty="0"/>
              <a:t>步进函数</a:t>
            </a:r>
          </a:p>
          <a:p>
            <a:pPr lvl="1"/>
            <a:r>
              <a:rPr lang="en-US" altLang="zh-CN" dirty="0" err="1"/>
              <a:t>forward_step</a:t>
            </a:r>
            <a:r>
              <a:rPr lang="zh-CN" altLang="en-US" dirty="0"/>
              <a:t> 接受“数据迭代器”和“模型”，并返回“</a:t>
            </a:r>
            <a:r>
              <a:rPr lang="en-US" altLang="zh-CN" dirty="0"/>
              <a:t>loss”</a:t>
            </a:r>
            <a:r>
              <a:rPr lang="zh-CN" altLang="en-US" dirty="0"/>
              <a:t>标量，该标量带有一个字典，其中</a:t>
            </a:r>
            <a:r>
              <a:rPr lang="en-US" altLang="zh-CN" dirty="0" err="1"/>
              <a:t>key:value</a:t>
            </a:r>
            <a:r>
              <a:rPr lang="zh-CN" altLang="en-US" dirty="0"/>
              <a:t>是希望在训练期间监视信息，例如“</a:t>
            </a:r>
            <a:r>
              <a:rPr lang="en-US" altLang="zh-CN" dirty="0" err="1"/>
              <a:t>lm</a:t>
            </a:r>
            <a:r>
              <a:rPr lang="en-US" altLang="zh-CN" dirty="0"/>
              <a:t> </a:t>
            </a:r>
            <a:r>
              <a:rPr lang="en-US" altLang="zh-CN" dirty="0" err="1"/>
              <a:t>loss:value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59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2B7D6FE3-098D-8847-ACFE-3DE2ADAB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  <a:endParaRPr kumimoji="1" lang="zh-CN" alt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CC20AB53-56E2-D04F-BB16-034C87FCC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5008"/>
            <a:ext cx="10963473" cy="50800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构造基础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b="1" dirty="0"/>
              <a:t>广播数据</a:t>
            </a:r>
          </a:p>
          <a:p>
            <a:pPr lvl="1"/>
            <a:r>
              <a:rPr lang="en-US" altLang="zh-CN" dirty="0"/>
              <a:t>forward_step </a:t>
            </a:r>
            <a:r>
              <a:rPr lang="zh-CN" altLang="en-US" dirty="0"/>
              <a:t>会调用 </a:t>
            </a:r>
            <a:r>
              <a:rPr lang="en-US" altLang="zh-CN" dirty="0"/>
              <a:t>get_batch </a:t>
            </a:r>
            <a:r>
              <a:rPr lang="zh-CN" altLang="en-US" dirty="0"/>
              <a:t>获取</a:t>
            </a:r>
            <a:r>
              <a:rPr lang="en-US" altLang="zh-CN" dirty="0"/>
              <a:t>batch </a:t>
            </a:r>
            <a:r>
              <a:rPr lang="zh-CN" altLang="en-US" dirty="0"/>
              <a:t>数据，其内部会从迭代器获取数据，然后使用</a:t>
            </a:r>
            <a:r>
              <a:rPr lang="en-US" altLang="zh-CN" dirty="0" err="1"/>
              <a:t>broadcast_data</a:t>
            </a:r>
            <a:r>
              <a:rPr lang="zh-CN" altLang="en-US" dirty="0"/>
              <a:t>函数把输入数据从 </a:t>
            </a:r>
            <a:r>
              <a:rPr lang="en-US" altLang="zh-CN" dirty="0"/>
              <a:t>rank 0 </a:t>
            </a:r>
            <a:r>
              <a:rPr lang="zh-CN" altLang="en-US" dirty="0"/>
              <a:t>广播到所有</a:t>
            </a:r>
            <a:r>
              <a:rPr lang="en-US" altLang="zh-CN" dirty="0"/>
              <a:t>tensor-model-parallel </a:t>
            </a:r>
            <a:r>
              <a:rPr lang="zh-CN" altLang="en-US" dirty="0"/>
              <a:t>其他 </a:t>
            </a:r>
            <a:r>
              <a:rPr lang="en-US" altLang="zh-CN" dirty="0"/>
              <a:t>ranks</a:t>
            </a:r>
            <a:r>
              <a:rPr lang="zh-CN" altLang="en-US" dirty="0"/>
              <a:t>之上。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逻辑图具体如下，三个不同的函数分别为预训练提供不同的功能输入，做到了解耦。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FBD436-1ADE-2240-9CC8-9C46AB0F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14" y="2510174"/>
            <a:ext cx="10375933" cy="3407023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F010E22B-ED28-604E-A466-A64786056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 </a:t>
            </a:r>
            <a:r>
              <a:rPr lang="en-US" altLang="zh-CN" dirty="0"/>
              <a:t>Step1</a:t>
            </a:r>
            <a:r>
              <a:rPr lang="en-US" dirty="0"/>
              <a:t>：</a:t>
            </a:r>
            <a:r>
              <a:rPr lang="zh-CN" altLang="en-US" dirty="0"/>
              <a:t>启动</a:t>
            </a:r>
          </a:p>
        </p:txBody>
      </p:sp>
    </p:spTree>
    <p:extLst>
      <p:ext uri="{BB962C8B-B14F-4D97-AF65-F5344CB8AC3E}">
        <p14:creationId xmlns:p14="http://schemas.microsoft.com/office/powerpoint/2010/main" val="236687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</a:t>
            </a:r>
            <a:r>
              <a:rPr lang="zh-CN" altLang="en-US" dirty="0"/>
              <a:t>：</a:t>
            </a:r>
            <a:r>
              <a:rPr lang="en-US" altLang="zh-CN" dirty="0"/>
              <a:t> Pretrain</a:t>
            </a:r>
            <a:r>
              <a:rPr lang="zh-CN" altLang="en-US" dirty="0"/>
              <a:t> 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初始化</a:t>
            </a:r>
            <a:r>
              <a:rPr lang="en-US" altLang="zh-CN" dirty="0"/>
              <a:t>Megatron</a:t>
            </a:r>
            <a:r>
              <a:rPr lang="zh-CN" altLang="en-US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model_provider</a:t>
            </a:r>
            <a:r>
              <a:rPr lang="zh-CN" altLang="en-US" dirty="0"/>
              <a:t>设置模型、优化器和</a:t>
            </a:r>
            <a:r>
              <a:rPr lang="en-US" altLang="zh-CN" dirty="0"/>
              <a:t>lr</a:t>
            </a:r>
            <a:r>
              <a:rPr lang="zh-CN" altLang="en-US" dirty="0"/>
              <a:t>计划。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调用</a:t>
            </a:r>
            <a:r>
              <a:rPr lang="en-US" altLang="zh-CN" dirty="0"/>
              <a:t>train_val_test_data_provider</a:t>
            </a:r>
            <a:r>
              <a:rPr lang="zh-CN" altLang="en-US" dirty="0"/>
              <a:t>以获取</a:t>
            </a:r>
            <a:r>
              <a:rPr lang="en-US" altLang="zh-CN" dirty="0"/>
              <a:t>train/val/test</a:t>
            </a:r>
            <a:r>
              <a:rPr lang="zh-CN" altLang="en-US" dirty="0"/>
              <a:t>数据集。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forward_step_func</a:t>
            </a:r>
            <a:r>
              <a:rPr lang="zh-CN" altLang="en-US" dirty="0"/>
              <a:t>训练模型。</a:t>
            </a:r>
          </a:p>
        </p:txBody>
      </p:sp>
    </p:spTree>
    <p:extLst>
      <p:ext uri="{BB962C8B-B14F-4D97-AF65-F5344CB8AC3E}">
        <p14:creationId xmlns:p14="http://schemas.microsoft.com/office/powerpoint/2010/main" val="159834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initialize_megatron</a:t>
            </a:r>
          </a:p>
          <a:p>
            <a:pPr lvl="1"/>
            <a:r>
              <a:rPr lang="en-US" altLang="zh-CN" dirty="0" err="1"/>
              <a:t>initialize_megatron</a:t>
            </a:r>
            <a:r>
              <a:rPr lang="en-US" altLang="zh-CN" dirty="0"/>
              <a:t> </a:t>
            </a:r>
            <a:r>
              <a:rPr lang="zh-CN" altLang="en-US" dirty="0"/>
              <a:t>设置全局变量，初始化分布式环境等。</a:t>
            </a:r>
          </a:p>
        </p:txBody>
      </p:sp>
    </p:spTree>
    <p:extLst>
      <p:ext uri="{BB962C8B-B14F-4D97-AF65-F5344CB8AC3E}">
        <p14:creationId xmlns:p14="http://schemas.microsoft.com/office/powerpoint/2010/main" val="162082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初始化分布式环境：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_</a:t>
            </a:r>
            <a:r>
              <a:rPr lang="en-US" altLang="zh-CN" dirty="0" err="1"/>
              <a:t>initialize_distributed</a:t>
            </a:r>
            <a:r>
              <a:rPr lang="en-US" altLang="zh-CN" dirty="0"/>
              <a:t>() </a:t>
            </a:r>
            <a:r>
              <a:rPr lang="zh-CN" altLang="en-US" dirty="0"/>
              <a:t>位于 </a:t>
            </a:r>
            <a:r>
              <a:rPr lang="en-US" altLang="zh-CN" dirty="0" err="1"/>
              <a:t>megatron</a:t>
            </a:r>
            <a:r>
              <a:rPr lang="en-US" altLang="zh-CN" dirty="0"/>
              <a:t>/</a:t>
            </a:r>
            <a:r>
              <a:rPr lang="en-US" altLang="zh-CN" dirty="0" err="1"/>
              <a:t>initialize.py</a:t>
            </a:r>
            <a:r>
              <a:rPr lang="zh-CN" altLang="en-US" dirty="0"/>
              <a:t>：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dirty="0"/>
              <a:t>调用 </a:t>
            </a:r>
            <a:r>
              <a:rPr lang="en-US" altLang="zh-CN" sz="1800" dirty="0" err="1"/>
              <a:t>torch.distributed.init_process_group</a:t>
            </a:r>
            <a:r>
              <a:rPr lang="en-US" altLang="zh-CN" sz="1800" dirty="0"/>
              <a:t> </a:t>
            </a:r>
            <a:r>
              <a:rPr lang="zh-CN" altLang="en-US" sz="1800" dirty="0"/>
              <a:t>初始化分布式环境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dirty="0"/>
              <a:t>调用 </a:t>
            </a:r>
            <a:r>
              <a:rPr lang="en-US" altLang="zh-CN" sz="1800" dirty="0" err="1"/>
              <a:t>mpu.initialize_model_parallel</a:t>
            </a:r>
            <a:r>
              <a:rPr lang="en-US" altLang="zh-CN" sz="1800" dirty="0"/>
              <a:t> </a:t>
            </a:r>
            <a:r>
              <a:rPr lang="zh-CN" altLang="en-US" sz="1800" dirty="0"/>
              <a:t>来设置模型并行，数据并行等各种进程组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创建完</a:t>
            </a:r>
            <a:r>
              <a:rPr lang="en-US" altLang="zh-CN" dirty="0"/>
              <a:t>worker</a:t>
            </a:r>
            <a:r>
              <a:rPr lang="zh-CN" altLang="en-US" dirty="0"/>
              <a:t>进程之后，程序需要知道哪些进程在训练同一个模型，</a:t>
            </a: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就实现了这个功能。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会生成一个进程组，同组内进程训练同一个模型，也能确定用什么方式进行通信。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进程组会给组内每个进程一个序号，就是</a:t>
            </a:r>
            <a:r>
              <a:rPr lang="en-US" altLang="zh-CN" dirty="0" err="1"/>
              <a:t>gloabl</a:t>
            </a:r>
            <a:r>
              <a:rPr lang="en-US" altLang="zh-CN" dirty="0"/>
              <a:t> rank</a:t>
            </a:r>
            <a:r>
              <a:rPr lang="zh-CN" altLang="en-US" dirty="0"/>
              <a:t>，如果是多机并行，每个机器创建的进程之间也有一个序号，就是 </a:t>
            </a:r>
            <a:r>
              <a:rPr lang="en-US" altLang="zh-CN" dirty="0"/>
              <a:t>local rank</a:t>
            </a:r>
            <a:r>
              <a:rPr lang="zh-CN" altLang="en-US" dirty="0"/>
              <a:t>。如果是单机多卡并行，</a:t>
            </a:r>
            <a:r>
              <a:rPr lang="en-US" altLang="zh-CN" dirty="0"/>
              <a:t>local rank </a:t>
            </a:r>
            <a:r>
              <a:rPr lang="zh-CN" altLang="en-US" dirty="0"/>
              <a:t>和 </a:t>
            </a:r>
            <a:r>
              <a:rPr lang="en-US" altLang="zh-CN" dirty="0"/>
              <a:t>global rank</a:t>
            </a:r>
            <a:r>
              <a:rPr lang="zh-CN" altLang="en-US" dirty="0"/>
              <a:t>是一致的。</a:t>
            </a:r>
          </a:p>
        </p:txBody>
      </p:sp>
    </p:spTree>
    <p:extLst>
      <p:ext uri="{BB962C8B-B14F-4D97-AF65-F5344CB8AC3E}">
        <p14:creationId xmlns:p14="http://schemas.microsoft.com/office/powerpoint/2010/main" val="77625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 初始化进程组全局变量：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_</a:t>
            </a:r>
            <a:r>
              <a:rPr lang="en-US" altLang="zh-CN" dirty="0" err="1"/>
              <a:t>initialize_distributed</a:t>
            </a:r>
            <a:r>
              <a:rPr lang="en-US" altLang="zh-CN" dirty="0"/>
              <a:t>() </a:t>
            </a:r>
            <a:r>
              <a:rPr lang="zh-CN" altLang="en-US" dirty="0"/>
              <a:t>位于 </a:t>
            </a:r>
            <a:r>
              <a:rPr lang="en-US" altLang="zh-CN" dirty="0" err="1"/>
              <a:t>megatron</a:t>
            </a:r>
            <a:r>
              <a:rPr lang="en-US" altLang="zh-CN" dirty="0"/>
              <a:t>/</a:t>
            </a:r>
            <a:r>
              <a:rPr lang="en-US" altLang="zh-CN" dirty="0" err="1"/>
              <a:t>initialize.py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调用 </a:t>
            </a: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初始化分布式环境</a:t>
            </a:r>
            <a:endParaRPr lang="en-US" altLang="zh-CN" dirty="0"/>
          </a:p>
          <a:p>
            <a:pPr lvl="2"/>
            <a:r>
              <a:rPr lang="zh-CN" altLang="en-US" dirty="0"/>
              <a:t>调用 </a:t>
            </a:r>
            <a:r>
              <a:rPr lang="en-US" altLang="zh-CN" dirty="0" err="1"/>
              <a:t>mpu.initialize_model_parallel</a:t>
            </a:r>
            <a:r>
              <a:rPr lang="en-US" altLang="zh-CN" dirty="0"/>
              <a:t> </a:t>
            </a:r>
            <a:r>
              <a:rPr lang="zh-CN" altLang="en-US" dirty="0"/>
              <a:t>来设置模型并行，数据并行等各种进程组</a:t>
            </a:r>
          </a:p>
          <a:p>
            <a:pPr lvl="1"/>
            <a:r>
              <a:rPr lang="zh-CN" altLang="en-US" dirty="0"/>
              <a:t>创建完</a:t>
            </a:r>
            <a:r>
              <a:rPr lang="en-US" altLang="zh-CN" dirty="0"/>
              <a:t>worker</a:t>
            </a:r>
            <a:r>
              <a:rPr lang="zh-CN" altLang="en-US" dirty="0"/>
              <a:t>进程之后，程序需要知道哪些进程在训练同一个模型，</a:t>
            </a: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就实现了这个功能。</a:t>
            </a:r>
            <a:endParaRPr lang="en-US" altLang="zh-CN" dirty="0"/>
          </a:p>
          <a:p>
            <a:pPr lvl="1"/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会生成一个进程组，同组内进程训练同一个模型，也能确定用什么方式进行通信。</a:t>
            </a:r>
            <a:endParaRPr lang="en-US" altLang="zh-CN" dirty="0"/>
          </a:p>
          <a:p>
            <a:pPr lvl="1"/>
            <a:r>
              <a:rPr lang="zh-CN" altLang="en-US" dirty="0"/>
              <a:t>进程组会给组内每个进程一个序号，就是</a:t>
            </a:r>
            <a:r>
              <a:rPr lang="en-US" altLang="zh-CN" dirty="0" err="1"/>
              <a:t>gloabl</a:t>
            </a:r>
            <a:r>
              <a:rPr lang="en-US" altLang="zh-CN" dirty="0"/>
              <a:t> rank</a:t>
            </a:r>
            <a:r>
              <a:rPr lang="zh-CN" altLang="en-US" dirty="0"/>
              <a:t>，如果是多机并行，每个机器创建的进程之间也有一个序号，就是 </a:t>
            </a:r>
            <a:r>
              <a:rPr lang="en-US" altLang="zh-CN" dirty="0"/>
              <a:t>local rank</a:t>
            </a:r>
            <a:r>
              <a:rPr lang="zh-CN" altLang="en-US" dirty="0"/>
              <a:t>。如果是单机多卡并行，</a:t>
            </a:r>
            <a:r>
              <a:rPr lang="en-US" altLang="zh-CN" dirty="0"/>
              <a:t>local rank </a:t>
            </a:r>
            <a:r>
              <a:rPr lang="zh-CN" altLang="en-US" dirty="0"/>
              <a:t>和 </a:t>
            </a:r>
            <a:r>
              <a:rPr lang="en-US" altLang="zh-CN" dirty="0"/>
              <a:t>global rank</a:t>
            </a:r>
            <a:r>
              <a:rPr lang="zh-CN" altLang="en-US" dirty="0"/>
              <a:t>是一致的</a:t>
            </a:r>
          </a:p>
        </p:txBody>
      </p:sp>
    </p:spTree>
    <p:extLst>
      <p:ext uri="{BB962C8B-B14F-4D97-AF65-F5344CB8AC3E}">
        <p14:creationId xmlns:p14="http://schemas.microsoft.com/office/powerpoint/2010/main" val="312617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 初始化进程组全局变量：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调用 </a:t>
            </a:r>
            <a:r>
              <a:rPr lang="en-US" altLang="zh-CN" dirty="0" err="1"/>
              <a:t>mpu.initialize_model_parallel</a:t>
            </a:r>
            <a:r>
              <a:rPr lang="en-US" altLang="zh-CN" dirty="0"/>
              <a:t> </a:t>
            </a:r>
            <a:r>
              <a:rPr lang="zh-CN" altLang="en-US" dirty="0"/>
              <a:t>设置</a:t>
            </a:r>
            <a:r>
              <a:rPr lang="en-US" altLang="zh-CN" dirty="0"/>
              <a:t>MP</a:t>
            </a:r>
            <a:r>
              <a:rPr lang="zh-CN" altLang="en-US" dirty="0"/>
              <a:t>、</a:t>
            </a:r>
            <a:r>
              <a:rPr lang="en-US" altLang="zh-CN" dirty="0"/>
              <a:t>DP</a:t>
            </a:r>
            <a:r>
              <a:rPr lang="zh-CN" altLang="en-US" dirty="0"/>
              <a:t>等进程组，每个 </a:t>
            </a:r>
            <a:r>
              <a:rPr lang="en-US" altLang="zh-CN" dirty="0"/>
              <a:t>rank </a:t>
            </a:r>
            <a:r>
              <a:rPr lang="zh-CN" altLang="en-US" dirty="0"/>
              <a:t>对应进程都有自己全局变量</a:t>
            </a:r>
            <a:endParaRPr lang="en-US" altLang="zh-CN" dirty="0"/>
          </a:p>
          <a:p>
            <a:pPr lvl="2"/>
            <a:r>
              <a:rPr lang="en-US" altLang="zh-CN" dirty="0"/>
              <a:t>_TENSOR_MODEL_PARALLEL_GROUP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所属的 </a:t>
            </a:r>
            <a:r>
              <a:rPr lang="en-US" altLang="zh-CN" dirty="0"/>
              <a:t>Intra-layer model parallel group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进程组。 </a:t>
            </a:r>
          </a:p>
          <a:p>
            <a:pPr lvl="2"/>
            <a:r>
              <a:rPr lang="en-US" altLang="zh-CN" dirty="0"/>
              <a:t>_PIPELINE_MODEL_PARALLEL_GROUP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所属的</a:t>
            </a:r>
            <a:r>
              <a:rPr lang="en-US" altLang="zh-CN" dirty="0"/>
              <a:t>Intra-layer model parallel group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进程组。 </a:t>
            </a:r>
          </a:p>
          <a:p>
            <a:pPr lvl="2"/>
            <a:r>
              <a:rPr lang="en-US" altLang="zh-CN" dirty="0"/>
              <a:t>_MODEL_PARALLEL_GROUP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所属于</a:t>
            </a:r>
            <a:r>
              <a:rPr lang="en-US" altLang="zh-CN" dirty="0"/>
              <a:t>MP</a:t>
            </a:r>
            <a:r>
              <a:rPr lang="zh-CN" altLang="en-US" dirty="0"/>
              <a:t>进程组，包括了 </a:t>
            </a:r>
            <a:r>
              <a:rPr lang="en-US" altLang="zh-CN" dirty="0"/>
              <a:t>TP</a:t>
            </a:r>
            <a:r>
              <a:rPr lang="zh-CN" altLang="en-US" dirty="0"/>
              <a:t> 和 </a:t>
            </a:r>
            <a:r>
              <a:rPr lang="en-US" altLang="zh-CN" dirty="0"/>
              <a:t>PP</a:t>
            </a:r>
            <a:r>
              <a:rPr lang="zh-CN" altLang="en-US" dirty="0"/>
              <a:t>。 </a:t>
            </a:r>
          </a:p>
          <a:p>
            <a:pPr lvl="2"/>
            <a:r>
              <a:rPr lang="en-US" altLang="zh-CN" dirty="0"/>
              <a:t>_EMBEDDING_GROUP </a:t>
            </a:r>
            <a:r>
              <a:rPr lang="zh-CN" altLang="en-US" dirty="0"/>
              <a:t>： </a:t>
            </a:r>
            <a:r>
              <a:rPr lang="en-US" altLang="zh-CN" dirty="0"/>
              <a:t>Embedding</a:t>
            </a:r>
            <a:r>
              <a:rPr lang="zh-CN" altLang="en-US" dirty="0"/>
              <a:t> 并行对应进程组。</a:t>
            </a:r>
          </a:p>
          <a:p>
            <a:pPr lvl="2"/>
            <a:r>
              <a:rPr lang="en-US" altLang="zh-CN" dirty="0"/>
              <a:t>_DATA_PARALLEL_GROUP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所属的 </a:t>
            </a:r>
            <a:r>
              <a:rPr lang="en-US" altLang="zh-CN" dirty="0"/>
              <a:t>DP</a:t>
            </a:r>
            <a:r>
              <a:rPr lang="zh-CN" altLang="en-US" dirty="0"/>
              <a:t> 进程组。 </a:t>
            </a:r>
          </a:p>
        </p:txBody>
      </p:sp>
    </p:spTree>
    <p:extLst>
      <p:ext uri="{BB962C8B-B14F-4D97-AF65-F5344CB8AC3E}">
        <p14:creationId xmlns:p14="http://schemas.microsoft.com/office/powerpoint/2010/main" val="17368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err="1">
                <a:solidFill>
                  <a:srgbClr val="C00000"/>
                </a:solidFill>
              </a:rPr>
              <a:t>setup_model_and_optimizer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设置模型和优化器，其中重点是</a:t>
            </a:r>
            <a:r>
              <a:rPr lang="en-US" altLang="zh-CN" dirty="0" err="1"/>
              <a:t>get_model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>
                <a:solidFill>
                  <a:srgbClr val="C00000"/>
                </a:solidFill>
              </a:rPr>
              <a:t>GPTModel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其主要调用了 </a:t>
            </a:r>
            <a:r>
              <a:rPr lang="en-US" altLang="zh-CN" dirty="0" err="1"/>
              <a:t>get_language_model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语言模型：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/>
              <a:t>get_language_model</a:t>
            </a:r>
            <a:r>
              <a:rPr lang="en-US" altLang="zh-CN" dirty="0"/>
              <a:t> </a:t>
            </a:r>
            <a:r>
              <a:rPr lang="zh-CN" altLang="en-US" dirty="0"/>
              <a:t>会获取一个 </a:t>
            </a:r>
            <a:r>
              <a:rPr lang="en-US" altLang="zh-CN" dirty="0" err="1"/>
              <a:t>TransformerLanguageModel</a:t>
            </a:r>
            <a:endParaRPr lang="en-US" altLang="zh-CN" dirty="0"/>
          </a:p>
          <a:p>
            <a:pPr lvl="1"/>
            <a:r>
              <a:rPr lang="en-US" altLang="zh-CN" dirty="0" err="1"/>
              <a:t>TransformerLanguageModel</a:t>
            </a:r>
            <a:r>
              <a:rPr lang="en-US" altLang="zh-CN" dirty="0"/>
              <a:t> </a:t>
            </a:r>
            <a:r>
              <a:rPr lang="zh-CN" altLang="en-US" dirty="0"/>
              <a:t>就是具体的语言模型，其中重要的是 </a:t>
            </a:r>
            <a:r>
              <a:rPr lang="en-US" altLang="zh-CN" dirty="0" err="1"/>
              <a:t>ParallelTransformer</a:t>
            </a:r>
            <a:r>
              <a:rPr lang="zh-CN" altLang="en-US" dirty="0"/>
              <a:t>。这里会依据传入的配置来进行生成。</a:t>
            </a:r>
          </a:p>
          <a:p>
            <a:pPr lvl="1"/>
            <a:r>
              <a:rPr lang="zh-CN" altLang="en-US" dirty="0"/>
              <a:t>如果是第一层，即有 </a:t>
            </a:r>
            <a:r>
              <a:rPr lang="en-US" altLang="zh-CN" dirty="0" err="1"/>
              <a:t>pre_process</a:t>
            </a:r>
            <a:r>
              <a:rPr lang="zh-CN" altLang="en-US" dirty="0"/>
              <a:t>，则会加入 </a:t>
            </a:r>
            <a:r>
              <a:rPr lang="en-US" altLang="zh-CN" dirty="0"/>
              <a:t>embedding layer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如果是中间层，则会根据 </a:t>
            </a:r>
            <a:r>
              <a:rPr lang="en-US" altLang="zh-CN" dirty="0"/>
              <a:t>encoder </a:t>
            </a:r>
            <a:r>
              <a:rPr lang="zh-CN" altLang="en-US" dirty="0"/>
              <a:t>还是 </a:t>
            </a:r>
            <a:r>
              <a:rPr lang="en-US" altLang="zh-CN" dirty="0"/>
              <a:t>decoder </a:t>
            </a:r>
            <a:r>
              <a:rPr lang="zh-CN" altLang="en-US" dirty="0"/>
              <a:t>来生成对应的 </a:t>
            </a:r>
            <a:r>
              <a:rPr lang="en-US" altLang="zh-CN" dirty="0" err="1"/>
              <a:t>ParallelTransformer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如果是最后一层，即有 </a:t>
            </a:r>
            <a:r>
              <a:rPr lang="en-US" altLang="zh-CN" dirty="0" err="1"/>
              <a:t>post_process</a:t>
            </a:r>
            <a:r>
              <a:rPr lang="zh-CN" altLang="en-US" dirty="0"/>
              <a:t>，则会加入 </a:t>
            </a:r>
            <a:r>
              <a:rPr lang="en-US" altLang="zh-CN" dirty="0"/>
              <a:t>Pooler</a:t>
            </a:r>
            <a:r>
              <a:rPr lang="zh-CN" altLang="en-US" dirty="0"/>
              <a:t>，在外层 </a:t>
            </a:r>
            <a:r>
              <a:rPr lang="en-US" altLang="zh-CN" dirty="0" err="1"/>
              <a:t>BertModel</a:t>
            </a:r>
            <a:r>
              <a:rPr lang="en-US" altLang="zh-CN" dirty="0"/>
              <a:t> </a:t>
            </a:r>
            <a:r>
              <a:rPr lang="zh-CN" altLang="en-US" dirty="0"/>
              <a:t>也会有对应处理。</a:t>
            </a:r>
          </a:p>
        </p:txBody>
      </p:sp>
    </p:spTree>
    <p:extLst>
      <p:ext uri="{BB962C8B-B14F-4D97-AF65-F5344CB8AC3E}">
        <p14:creationId xmlns:p14="http://schemas.microsoft.com/office/powerpoint/2010/main" val="175202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ParallelTransformer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会调用 </a:t>
            </a:r>
            <a:r>
              <a:rPr lang="en-US" altLang="zh-CN" dirty="0"/>
              <a:t>ParallelTransformerLayer </a:t>
            </a:r>
            <a:r>
              <a:rPr lang="zh-CN" altLang="en-US" dirty="0"/>
              <a:t>生成具体的 </a:t>
            </a:r>
            <a:r>
              <a:rPr lang="en-US" altLang="zh-CN" dirty="0"/>
              <a:t>Transformer</a:t>
            </a:r>
            <a:r>
              <a:rPr lang="zh-CN" altLang="en-US" dirty="0"/>
              <a:t>层，</a:t>
            </a:r>
            <a:r>
              <a:rPr lang="en-US" altLang="zh-CN" dirty="0"/>
              <a:t> ParallelTransformer </a:t>
            </a:r>
            <a:r>
              <a:rPr lang="zh-CN" altLang="en-US" dirty="0"/>
              <a:t>包括多个 </a:t>
            </a:r>
            <a:r>
              <a:rPr lang="en-US" altLang="zh-CN" dirty="0"/>
              <a:t>Transformer</a:t>
            </a:r>
            <a:r>
              <a:rPr lang="zh-CN" altLang="en-US" dirty="0"/>
              <a:t>，其中每层 </a:t>
            </a:r>
            <a:r>
              <a:rPr lang="en-US" altLang="zh-CN" dirty="0"/>
              <a:t>Transformer </a:t>
            </a:r>
            <a:r>
              <a:rPr lang="zh-CN" altLang="en-US" dirty="0"/>
              <a:t>是一个 </a:t>
            </a:r>
            <a:r>
              <a:rPr lang="en-US" altLang="zh-CN" dirty="0" err="1"/>
              <a:t>ParallelTransformerLayer</a:t>
            </a:r>
            <a:r>
              <a:rPr lang="zh-CN" altLang="en-US" dirty="0"/>
              <a:t>。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1C076D-5145-4142-9375-71154F6F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21" y="2616586"/>
            <a:ext cx="4000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ParallelTransformer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会调用 </a:t>
            </a:r>
            <a:r>
              <a:rPr lang="en-US" altLang="zh-CN" dirty="0"/>
              <a:t>ParallelTransformerLayer </a:t>
            </a:r>
            <a:r>
              <a:rPr lang="zh-CN" altLang="en-US" dirty="0"/>
              <a:t>生成具体的 </a:t>
            </a:r>
            <a:r>
              <a:rPr lang="en-US" altLang="zh-CN" dirty="0"/>
              <a:t>Transformer</a:t>
            </a:r>
            <a:r>
              <a:rPr lang="zh-CN" altLang="en-US" dirty="0"/>
              <a:t>层，</a:t>
            </a:r>
            <a:r>
              <a:rPr lang="en-US" altLang="zh-CN" dirty="0"/>
              <a:t> ParallelTransformer </a:t>
            </a:r>
            <a:r>
              <a:rPr lang="zh-CN" altLang="en-US" dirty="0"/>
              <a:t>包括多个 </a:t>
            </a:r>
            <a:r>
              <a:rPr lang="en-US" altLang="zh-CN" dirty="0"/>
              <a:t>Transformer</a:t>
            </a:r>
            <a:r>
              <a:rPr lang="zh-CN" altLang="en-US" dirty="0"/>
              <a:t>，其中每层 </a:t>
            </a:r>
            <a:r>
              <a:rPr lang="en-US" altLang="zh-CN" dirty="0"/>
              <a:t>Transformer </a:t>
            </a:r>
            <a:r>
              <a:rPr lang="zh-CN" altLang="en-US" dirty="0"/>
              <a:t>是一个 </a:t>
            </a:r>
            <a:r>
              <a:rPr lang="en-US" altLang="zh-CN" dirty="0" err="1"/>
              <a:t>ParallelTransformerLayer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 err="1"/>
              <a:t>get_num_layers</a:t>
            </a:r>
            <a:r>
              <a:rPr lang="zh-CN" altLang="en-US" dirty="0"/>
              <a:t>：获取层数，即获取本模型在并行处理状况下，应该拥有多少层</a:t>
            </a:r>
            <a:endParaRPr lang="en-US" altLang="zh-CN" dirty="0"/>
          </a:p>
          <a:p>
            <a:pPr lvl="1"/>
            <a:r>
              <a:rPr lang="en-US" altLang="zh-CN" dirty="0" err="1"/>
              <a:t>get_pipeline_model_parallel_world_size</a:t>
            </a:r>
            <a:r>
              <a:rPr lang="zh-CN" altLang="en-US" dirty="0"/>
              <a:t>：获取本流水线组</a:t>
            </a:r>
            <a:r>
              <a:rPr lang="en-US" altLang="zh-CN" dirty="0"/>
              <a:t>world size</a:t>
            </a:r>
            <a:r>
              <a:rPr lang="zh-CN" altLang="en-US" dirty="0"/>
              <a:t>数目，就是流水线深度</a:t>
            </a:r>
            <a:endParaRPr lang="en-US" altLang="zh-CN" dirty="0"/>
          </a:p>
          <a:p>
            <a:pPr lvl="1"/>
            <a:r>
              <a:rPr lang="zh-CN" altLang="en-US" dirty="0"/>
              <a:t>前向传播：</a:t>
            </a:r>
            <a:r>
              <a:rPr lang="en-US" altLang="zh-CN" dirty="0"/>
              <a:t> ParallelTransformerLayer </a:t>
            </a:r>
            <a:r>
              <a:rPr lang="zh-CN" altLang="en-US" dirty="0"/>
              <a:t>的 </a:t>
            </a:r>
            <a:r>
              <a:rPr lang="en-US" altLang="zh-CN" dirty="0"/>
              <a:t>forward </a:t>
            </a:r>
            <a:r>
              <a:rPr lang="zh-CN" altLang="en-US" dirty="0"/>
              <a:t>方法</a:t>
            </a:r>
            <a:endParaRPr lang="zh-CN" altLang="en-US" b="1" dirty="0"/>
          </a:p>
          <a:p>
            <a:pPr marL="239106" lvl="1" indent="0">
              <a:buNone/>
            </a:pPr>
            <a:endParaRPr lang="en-US" altLang="zh-CN" dirty="0"/>
          </a:p>
          <a:p>
            <a:pPr lvl="1"/>
            <a:endParaRPr lang="zh-CN" altLang="en-US" b="1" dirty="0"/>
          </a:p>
          <a:p>
            <a:pPr lvl="1"/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8094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get_model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GPT</a:t>
            </a:r>
            <a:r>
              <a:rPr lang="zh-CN" altLang="en-US" dirty="0"/>
              <a:t> 中含多层 </a:t>
            </a:r>
            <a:r>
              <a:rPr lang="en-US" altLang="zh-CN" dirty="0"/>
              <a:t>transformer</a:t>
            </a:r>
            <a:r>
              <a:rPr lang="zh-CN" altLang="en-US" dirty="0"/>
              <a:t>，直接按照层数切分，每层相同 </a:t>
            </a:r>
            <a:r>
              <a:rPr lang="en-US" altLang="zh-CN" dirty="0"/>
              <a:t>Transformer layer</a:t>
            </a:r>
            <a:r>
              <a:rPr lang="zh-CN" altLang="en-US" dirty="0"/>
              <a:t>。分布式并行启动了 </a:t>
            </a:r>
            <a:r>
              <a:rPr lang="en-US" altLang="zh-CN" dirty="0"/>
              <a:t>N</a:t>
            </a:r>
            <a:r>
              <a:rPr lang="zh-CN" altLang="en-US" dirty="0"/>
              <a:t> 个进程，每个进程里面有一个子模型，即原始 </a:t>
            </a:r>
            <a:r>
              <a:rPr lang="en-US" altLang="zh-CN" dirty="0"/>
              <a:t>GPT</a:t>
            </a:r>
            <a:r>
              <a:rPr lang="zh-CN" altLang="en-US" dirty="0"/>
              <a:t> 模型部分层。但怎么知道每个子模型包含了多少层？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通过 </a:t>
            </a:r>
            <a:r>
              <a:rPr lang="en-US" altLang="zh-CN" dirty="0" err="1"/>
              <a:t>initialize_megatron</a:t>
            </a:r>
            <a:r>
              <a:rPr lang="en-US" altLang="zh-CN" dirty="0"/>
              <a:t>()</a:t>
            </a:r>
            <a:r>
              <a:rPr lang="zh-CN" altLang="en-US" dirty="0"/>
              <a:t> 建立的进程组，</a:t>
            </a:r>
            <a:r>
              <a:rPr lang="en-US" altLang="zh-CN" dirty="0" err="1"/>
              <a:t>get_model</a:t>
            </a:r>
            <a:r>
              <a:rPr lang="en-US" altLang="zh-CN" dirty="0"/>
              <a:t>() </a:t>
            </a:r>
            <a:r>
              <a:rPr lang="zh-CN" altLang="en-US" dirty="0"/>
              <a:t>会依据目前进程组情况进行处理。单个进程内模型获取如下：</a:t>
            </a:r>
          </a:p>
          <a:p>
            <a:pPr lvl="1"/>
            <a:r>
              <a:rPr lang="zh-CN" altLang="en-US" dirty="0"/>
              <a:t>如果有 </a:t>
            </a:r>
            <a:r>
              <a:rPr lang="en-US" altLang="zh-CN" dirty="0"/>
              <a:t>virtual </a:t>
            </a:r>
            <a:r>
              <a:rPr lang="zh-CN" altLang="en-US" dirty="0"/>
              <a:t>设置，遍历 </a:t>
            </a:r>
            <a:r>
              <a:rPr lang="en-US" altLang="zh-CN" dirty="0"/>
              <a:t>virtual size</a:t>
            </a:r>
            <a:r>
              <a:rPr lang="zh-CN" altLang="en-US" dirty="0"/>
              <a:t>，生成对应数模型 </a:t>
            </a:r>
            <a:r>
              <a:rPr lang="en-US" altLang="zh-CN" dirty="0" err="1"/>
              <a:t>GPTModel</a:t>
            </a:r>
            <a:endParaRPr lang="zh-CN" altLang="en-US" dirty="0"/>
          </a:p>
          <a:p>
            <a:pPr lvl="1"/>
            <a:r>
              <a:rPr lang="zh-CN" altLang="en-US" dirty="0"/>
              <a:t>否则是 </a:t>
            </a:r>
            <a:r>
              <a:rPr lang="en-US" altLang="zh-CN" dirty="0" err="1"/>
              <a:t>encoder_and_decoder</a:t>
            </a:r>
            <a:r>
              <a:rPr lang="zh-CN" altLang="en-US" dirty="0"/>
              <a:t>，则对 </a:t>
            </a:r>
            <a:r>
              <a:rPr lang="en-US" altLang="zh-CN" dirty="0"/>
              <a:t>split</a:t>
            </a:r>
            <a:r>
              <a:rPr lang="zh-CN" altLang="en-US" dirty="0"/>
              <a:t> 进行配置</a:t>
            </a:r>
          </a:p>
          <a:p>
            <a:pPr lvl="1"/>
            <a:r>
              <a:rPr lang="zh-CN" altLang="en-US" dirty="0"/>
              <a:t>设置 </a:t>
            </a:r>
            <a:r>
              <a:rPr lang="en-US" altLang="zh-CN" dirty="0"/>
              <a:t>tensor model parallel </a:t>
            </a:r>
            <a:r>
              <a:rPr lang="zh-CN" altLang="en-US" dirty="0"/>
              <a:t>属性</a:t>
            </a:r>
          </a:p>
          <a:p>
            <a:pPr lvl="1"/>
            <a:r>
              <a:rPr lang="zh-CN" altLang="en-US" dirty="0"/>
              <a:t>把模型放置到 </a:t>
            </a:r>
            <a:r>
              <a:rPr lang="en-US" altLang="zh-CN" dirty="0"/>
              <a:t>GPU</a:t>
            </a:r>
            <a:r>
              <a:rPr lang="zh-CN" altLang="en-US" dirty="0"/>
              <a:t> 之上</a:t>
            </a:r>
          </a:p>
          <a:p>
            <a:pPr lvl="1"/>
            <a:r>
              <a:rPr lang="zh-CN" altLang="en-US" dirty="0"/>
              <a:t>如果需要数据并行，则配置</a:t>
            </a:r>
            <a:r>
              <a:rPr lang="en-US" altLang="zh-CN" dirty="0"/>
              <a:t>DDP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53786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r>
              <a:rPr lang="zh-CN" altLang="en-US" sz="20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2000" dirty="0">
                <a:latin typeface="Gill Sans MT" panose="020B0502020104020203" pitchFamily="34" charset="0"/>
              </a:rPr>
              <a:t>&amp;</a:t>
            </a:r>
            <a:r>
              <a:rPr lang="zh-CN" altLang="en-US" sz="20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r>
              <a:rPr lang="zh-CN" altLang="en-US" sz="2000" dirty="0">
                <a:latin typeface="Gill Sans MT" panose="020B0502020104020203" pitchFamily="34" charset="0"/>
              </a:rPr>
              <a:t>基本概念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整体框架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Zero-1/2/3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ZeRO-Offload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ZeRO-Infinity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r>
              <a:rPr lang="zh-CN" altLang="en-US" sz="2000" dirty="0">
                <a:latin typeface="Gill Sans MT" panose="020B0502020104020203" pitchFamily="34" charset="0"/>
              </a:rPr>
              <a:t>总体介绍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整体流程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并行配置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DP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TP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的昇腾迁移：</a:t>
            </a:r>
            <a:r>
              <a:rPr lang="zh-CN" altLang="en-US" sz="2000" dirty="0">
                <a:latin typeface="Gill Sans MT" panose="020B0502020104020203" pitchFamily="34" charset="0"/>
              </a:rPr>
              <a:t>原生使用，不需要单独处理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Megatron-LM</a:t>
            </a:r>
            <a:r>
              <a:rPr lang="zh-CN" altLang="en-US" sz="2400" b="1" dirty="0">
                <a:latin typeface="Gill Sans MT" panose="020B0502020104020203" pitchFamily="34" charset="0"/>
              </a:rPr>
              <a:t> 的昇腾迁移：</a:t>
            </a:r>
            <a:r>
              <a:rPr lang="zh-CN" altLang="en-US" sz="2000" dirty="0">
                <a:latin typeface="Gill Sans MT" panose="020B0502020104020203" pitchFamily="34" charset="0"/>
              </a:rPr>
              <a:t>使用 </a:t>
            </a:r>
            <a:r>
              <a:rPr lang="en-US" altLang="zh-CN" sz="2000" dirty="0">
                <a:latin typeface="Gill Sans MT" panose="020B0502020104020203" pitchFamily="34" charset="0"/>
              </a:rPr>
              <a:t>Patch</a:t>
            </a:r>
            <a:r>
              <a:rPr lang="zh-CN" altLang="en-US" sz="2000" dirty="0">
                <a:latin typeface="Gill Sans MT" panose="020B0502020104020203" pitchFamily="34" charset="0"/>
              </a:rPr>
              <a:t> 方式进行替换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AscendSpeed</a:t>
            </a:r>
            <a:r>
              <a:rPr lang="zh-CN" altLang="en-US" sz="2400" b="1" dirty="0">
                <a:latin typeface="Gill Sans MT" panose="020B0502020104020203" pitchFamily="34" charset="0"/>
              </a:rPr>
              <a:t> 前移 </a:t>
            </a:r>
            <a:r>
              <a:rPr lang="en-US" altLang="zh-CN" sz="2400" b="1" dirty="0">
                <a:latin typeface="Gill Sans MT" panose="020B0502020104020203" pitchFamily="34" charset="0"/>
              </a:rPr>
              <a:t>Qwen</a:t>
            </a:r>
            <a:r>
              <a:rPr lang="zh-CN" altLang="en-US" sz="2400" b="1" dirty="0">
                <a:latin typeface="Gill Sans MT" panose="020B0502020104020203" pitchFamily="34" charset="0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</a:rPr>
              <a:t>72B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get_model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分布式并行启动了 </a:t>
            </a:r>
            <a:r>
              <a:rPr lang="en-US" altLang="zh-CN" dirty="0"/>
              <a:t>N</a:t>
            </a:r>
            <a:r>
              <a:rPr lang="zh-CN" altLang="en-US" dirty="0"/>
              <a:t> 个进程，每个进程里面有一个子模型，即原始 </a:t>
            </a:r>
            <a:r>
              <a:rPr lang="en-US" altLang="zh-CN" dirty="0"/>
              <a:t>GPT</a:t>
            </a:r>
            <a:r>
              <a:rPr lang="zh-CN" altLang="en-US" dirty="0"/>
              <a:t> 模型部分层。</a:t>
            </a:r>
            <a:r>
              <a:rPr lang="zh-CN" altLang="en-US" dirty="0">
                <a:sym typeface="Wingdings" pitchFamily="2" charset="2"/>
              </a:rPr>
              <a:t>通过 </a:t>
            </a:r>
            <a:r>
              <a:rPr lang="en-US" altLang="zh-CN" dirty="0" err="1"/>
              <a:t>initialize_megatron</a:t>
            </a:r>
            <a:r>
              <a:rPr lang="en-US" altLang="zh-CN" dirty="0"/>
              <a:t>()</a:t>
            </a:r>
            <a:r>
              <a:rPr lang="zh-CN" altLang="en-US" dirty="0"/>
              <a:t> 建立的进程组，</a:t>
            </a:r>
            <a:r>
              <a:rPr lang="en-US" altLang="zh-CN" dirty="0" err="1"/>
              <a:t>get_model</a:t>
            </a:r>
            <a:r>
              <a:rPr lang="en-US" altLang="zh-CN" dirty="0"/>
              <a:t>() </a:t>
            </a:r>
            <a:r>
              <a:rPr lang="zh-CN" altLang="en-US" dirty="0"/>
              <a:t>会依据目前进程组情况进行处理。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A4AF3C-CF60-7449-BDBA-D54A4EA5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5" y="2498771"/>
            <a:ext cx="5290472" cy="39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：数据并行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设置数据：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/>
              <a:t>build_train_valid_test_data_iterators</a:t>
            </a:r>
            <a:r>
              <a:rPr lang="en-US" altLang="zh-CN" dirty="0"/>
              <a:t>()</a:t>
            </a:r>
            <a:r>
              <a:rPr lang="zh-CN" altLang="en-US" dirty="0"/>
              <a:t> 对数据进行处理，提供 </a:t>
            </a:r>
            <a:r>
              <a:rPr lang="en-US" altLang="zh-CN" dirty="0"/>
              <a:t>train()/valid()/test() </a:t>
            </a:r>
            <a:r>
              <a:rPr lang="zh-CN" altLang="en-US" dirty="0"/>
              <a:t>不同数据集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分布式数据</a:t>
            </a:r>
            <a:r>
              <a:rPr lang="en-US" altLang="zh-CN" dirty="0">
                <a:solidFill>
                  <a:srgbClr val="C00000"/>
                </a:solidFill>
              </a:rPr>
              <a:t>DDP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Megatron-LM</a:t>
            </a:r>
            <a:r>
              <a:rPr lang="zh-CN" altLang="en-US" dirty="0"/>
              <a:t> 中单独实现分布式数据并行 </a:t>
            </a:r>
            <a:r>
              <a:rPr lang="en-US" altLang="zh-CN" dirty="0" err="1"/>
              <a:t>DistributedDataParallel</a:t>
            </a:r>
            <a:r>
              <a:rPr lang="en-US" altLang="zh-CN" dirty="0"/>
              <a:t>()</a:t>
            </a:r>
          </a:p>
          <a:p>
            <a:pPr marL="694190" lvl="1" indent="-457200"/>
            <a:r>
              <a:rPr lang="zh-CN" altLang="en-US" dirty="0"/>
              <a:t>使用连续内存来存储和累积梯度，每一种类型的张量属于一个统一的内存，可以统一执行 </a:t>
            </a:r>
            <a:r>
              <a:rPr lang="en-US" altLang="zh-CN" dirty="0"/>
              <a:t>allreduce</a:t>
            </a:r>
          </a:p>
          <a:p>
            <a:pPr marL="694190" lvl="1" indent="-457200"/>
            <a:r>
              <a:rPr lang="en-US" altLang="zh-CN" sz="1800" dirty="0"/>
              <a:t>__</a:t>
            </a:r>
            <a:r>
              <a:rPr lang="en-US" altLang="zh-CN" sz="1800" dirty="0" err="1"/>
              <a:t>init</a:t>
            </a:r>
            <a:r>
              <a:rPr lang="en-US" altLang="zh-CN" sz="1800" dirty="0"/>
              <a:t>__()</a:t>
            </a:r>
            <a:r>
              <a:rPr lang="zh-CN" altLang="en-US" dirty="0"/>
              <a:t> </a:t>
            </a:r>
            <a:r>
              <a:rPr lang="zh-CN" altLang="en-US" sz="1800" dirty="0"/>
              <a:t>初始化目的是把同类型梯度连续存储</a:t>
            </a:r>
            <a:endParaRPr lang="en-US" altLang="zh-CN" sz="1800" dirty="0"/>
          </a:p>
          <a:p>
            <a:pPr marL="694190" lvl="1" indent="-457200"/>
            <a:r>
              <a:rPr lang="en-US" altLang="zh-CN" sz="1800" dirty="0" err="1"/>
              <a:t>MemoryBuffer</a:t>
            </a:r>
            <a:r>
              <a:rPr lang="en-US" altLang="zh-CN" sz="1800" dirty="0"/>
              <a:t>() </a:t>
            </a:r>
            <a:r>
              <a:rPr lang="zh-CN" altLang="en-US" sz="1800" dirty="0"/>
              <a:t>是内存抽象</a:t>
            </a:r>
            <a:endParaRPr lang="en-US" altLang="zh-CN" sz="1800" dirty="0"/>
          </a:p>
          <a:p>
            <a:pPr marL="694190" lvl="1" indent="-457200"/>
            <a:r>
              <a:rPr lang="en-US" altLang="zh-CN" sz="1800" dirty="0"/>
              <a:t>_</a:t>
            </a:r>
            <a:r>
              <a:rPr lang="en-US" altLang="zh-CN" sz="1800" dirty="0" err="1"/>
              <a:t>make_param_hook</a:t>
            </a:r>
            <a:r>
              <a:rPr lang="en-US" altLang="zh-CN" sz="1800" dirty="0"/>
              <a:t>()</a:t>
            </a:r>
            <a:r>
              <a:rPr lang="zh-CN" altLang="en-US" sz="1800" dirty="0"/>
              <a:t> 用于拷贝梯度</a:t>
            </a:r>
            <a:endParaRPr lang="en-US" altLang="zh-CN" dirty="0"/>
          </a:p>
          <a:p>
            <a:pPr marL="694190" lvl="1" indent="-457200"/>
            <a:r>
              <a:rPr lang="en-US" altLang="zh-CN" sz="1800" dirty="0" err="1"/>
              <a:t>zero_grad_buffer</a:t>
            </a:r>
            <a:r>
              <a:rPr lang="en-US" altLang="zh-CN" sz="1800" dirty="0"/>
              <a:t>()</a:t>
            </a:r>
            <a:r>
              <a:rPr lang="zh-CN" altLang="en-US" sz="1800" dirty="0"/>
              <a:t> 用于将</a:t>
            </a:r>
            <a:r>
              <a:rPr lang="en-US" altLang="zh-CN" sz="1800" dirty="0"/>
              <a:t>buffer</a:t>
            </a:r>
            <a:r>
              <a:rPr lang="zh-CN" altLang="en-US" sz="1800" dirty="0"/>
              <a:t>清零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53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：数据并行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分布式数据</a:t>
            </a:r>
            <a:r>
              <a:rPr lang="en-US" altLang="zh-CN" dirty="0">
                <a:solidFill>
                  <a:srgbClr val="C00000"/>
                </a:solidFill>
              </a:rPr>
              <a:t>DDP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Megatron-LM</a:t>
            </a:r>
            <a:r>
              <a:rPr lang="zh-CN" altLang="en-US" dirty="0"/>
              <a:t> 中单独实现分布式数据并行 </a:t>
            </a:r>
            <a:r>
              <a:rPr lang="en-US" altLang="zh-CN" dirty="0" err="1"/>
              <a:t>DistributedDataParallel</a:t>
            </a:r>
            <a:r>
              <a:rPr lang="en-US" altLang="zh-CN" dirty="0"/>
              <a:t>()</a:t>
            </a:r>
          </a:p>
          <a:p>
            <a:pPr marL="694190" lvl="1" indent="-457200"/>
            <a:r>
              <a:rPr lang="en-US" altLang="zh-CN" dirty="0"/>
              <a:t>e.g.</a:t>
            </a:r>
            <a:r>
              <a:rPr lang="zh-CN" altLang="en-US" dirty="0"/>
              <a:t> 假设模型有</a:t>
            </a:r>
            <a:r>
              <a:rPr lang="en-US" altLang="zh-CN" dirty="0"/>
              <a:t>6</a:t>
            </a:r>
            <a:r>
              <a:rPr lang="zh-CN" altLang="en-US" dirty="0"/>
              <a:t>个参数，</a:t>
            </a:r>
            <a:r>
              <a:rPr lang="en-US" altLang="zh-CN" dirty="0"/>
              <a:t>3</a:t>
            </a:r>
            <a:r>
              <a:rPr lang="zh-CN" altLang="en-US" dirty="0"/>
              <a:t>个 </a:t>
            </a:r>
            <a:r>
              <a:rPr lang="en-US" altLang="zh-CN" dirty="0"/>
              <a:t>fp32</a:t>
            </a:r>
            <a:r>
              <a:rPr lang="zh-CN" altLang="en-US" dirty="0"/>
              <a:t>，</a:t>
            </a:r>
            <a:r>
              <a:rPr lang="en-US" altLang="zh-CN" dirty="0"/>
              <a:t>3 </a:t>
            </a:r>
            <a:r>
              <a:rPr lang="zh-CN" altLang="en-US" dirty="0"/>
              <a:t>个 </a:t>
            </a:r>
            <a:r>
              <a:rPr lang="en-US" altLang="zh-CN" dirty="0"/>
              <a:t>fp16</a:t>
            </a:r>
            <a:r>
              <a:rPr lang="zh-CN" altLang="en-US" dirty="0"/>
              <a:t>，被组合成两个连续内存 </a:t>
            </a:r>
            <a:r>
              <a:rPr lang="en-US" altLang="zh-CN" dirty="0"/>
              <a:t>MemoryBuffer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1A748-9944-7741-93B9-28FD4990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21" y="2811379"/>
            <a:ext cx="8482719" cy="30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9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：数据并行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分布式数据</a:t>
            </a:r>
            <a:r>
              <a:rPr lang="en-US" altLang="zh-CN" dirty="0">
                <a:solidFill>
                  <a:srgbClr val="C00000"/>
                </a:solidFill>
              </a:rPr>
              <a:t>DDP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Megatron-LM</a:t>
            </a:r>
            <a:r>
              <a:rPr lang="zh-CN" altLang="en-US" dirty="0"/>
              <a:t> 中单独实现分布式数据并行 </a:t>
            </a:r>
            <a:r>
              <a:rPr lang="en-US" altLang="zh-CN" dirty="0" err="1"/>
              <a:t>DistributedDataParallel</a:t>
            </a:r>
            <a:r>
              <a:rPr lang="en-US" altLang="zh-CN" dirty="0"/>
              <a:t>()</a:t>
            </a:r>
          </a:p>
          <a:p>
            <a:pPr marL="694190" lvl="1" indent="-457200"/>
            <a:r>
              <a:rPr lang="en-US" altLang="zh-CN" dirty="0"/>
              <a:t>e.g.</a:t>
            </a:r>
            <a:r>
              <a:rPr lang="zh-CN" altLang="en-US" dirty="0"/>
              <a:t> 假设模型有</a:t>
            </a:r>
            <a:r>
              <a:rPr lang="en-US" altLang="zh-CN" dirty="0"/>
              <a:t>6</a:t>
            </a:r>
            <a:r>
              <a:rPr lang="zh-CN" altLang="en-US" dirty="0"/>
              <a:t>个参数，</a:t>
            </a:r>
            <a:r>
              <a:rPr lang="en-US" altLang="zh-CN" dirty="0"/>
              <a:t>3</a:t>
            </a:r>
            <a:r>
              <a:rPr lang="zh-CN" altLang="en-US" dirty="0"/>
              <a:t>个 </a:t>
            </a:r>
            <a:r>
              <a:rPr lang="en-US" altLang="zh-CN" dirty="0"/>
              <a:t>fp32</a:t>
            </a:r>
            <a:r>
              <a:rPr lang="zh-CN" altLang="en-US" dirty="0"/>
              <a:t>，</a:t>
            </a:r>
            <a:r>
              <a:rPr lang="en-US" altLang="zh-CN" dirty="0"/>
              <a:t>3 </a:t>
            </a:r>
            <a:r>
              <a:rPr lang="zh-CN" altLang="en-US" dirty="0"/>
              <a:t>个 </a:t>
            </a:r>
            <a:r>
              <a:rPr lang="en-US" altLang="zh-CN" dirty="0"/>
              <a:t>fp16</a:t>
            </a:r>
            <a:r>
              <a:rPr lang="zh-CN" altLang="en-US" dirty="0"/>
              <a:t>，被组合成两个连续内存 </a:t>
            </a:r>
            <a:r>
              <a:rPr lang="en-US" altLang="zh-CN" dirty="0"/>
              <a:t>MemoryBuffer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1A748-9944-7741-93B9-28FD4990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21" y="2811379"/>
            <a:ext cx="8482719" cy="30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0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Step6</a:t>
            </a:r>
            <a:r>
              <a:rPr lang="zh-CN" altLang="en-US" dirty="0"/>
              <a:t>：模型训练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训练</a:t>
            </a:r>
            <a:r>
              <a:rPr lang="en-US" altLang="zh-CN" b="1" dirty="0"/>
              <a:t>step</a:t>
            </a:r>
            <a:r>
              <a:rPr lang="zh-CN" altLang="en-US" b="1" dirty="0"/>
              <a:t>：</a:t>
            </a:r>
            <a:r>
              <a:rPr lang="en-US" altLang="zh-CN" dirty="0" err="1"/>
              <a:t>train_step</a:t>
            </a:r>
            <a:r>
              <a:rPr lang="en-US" altLang="zh-CN" dirty="0"/>
              <a:t>()</a:t>
            </a:r>
            <a:r>
              <a:rPr lang="zh-CN" altLang="en-US" dirty="0"/>
              <a:t> 获取 </a:t>
            </a:r>
            <a:r>
              <a:rPr lang="en-US" altLang="zh-CN" dirty="0" err="1"/>
              <a:t>get_forward_backward_func</a:t>
            </a:r>
            <a:r>
              <a:rPr lang="en-US" altLang="zh-CN" dirty="0"/>
              <a:t>() </a:t>
            </a:r>
            <a:r>
              <a:rPr lang="zh-CN" altLang="en-US" dirty="0"/>
              <a:t>得到 </a:t>
            </a:r>
            <a:r>
              <a:rPr lang="en-US" altLang="zh-CN" dirty="0"/>
              <a:t>schedule</a:t>
            </a:r>
            <a:r>
              <a:rPr lang="zh-CN" altLang="en-US" dirty="0"/>
              <a:t>，因为是流水线并行，所以需要 </a:t>
            </a:r>
            <a:r>
              <a:rPr lang="en-US" altLang="zh-CN" dirty="0"/>
              <a:t>schedule </a:t>
            </a:r>
            <a:r>
              <a:rPr lang="zh-CN" altLang="en-US" dirty="0"/>
              <a:t>如何具体训练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获取</a:t>
            </a:r>
            <a:r>
              <a:rPr lang="en-US" altLang="zh-CN" b="1" dirty="0"/>
              <a:t>schedule</a:t>
            </a:r>
            <a:r>
              <a:rPr lang="zh-CN" altLang="en-US" b="1" dirty="0"/>
              <a:t>：</a:t>
            </a:r>
            <a:r>
              <a:rPr lang="en-US" altLang="zh-CN" dirty="0"/>
              <a:t> get_forward_backward_func </a:t>
            </a:r>
            <a:r>
              <a:rPr lang="zh-CN" altLang="en-US" dirty="0"/>
              <a:t>获取 </a:t>
            </a:r>
            <a:r>
              <a:rPr lang="en-US" altLang="zh-CN" dirty="0"/>
              <a:t>pipeline </a:t>
            </a:r>
            <a:r>
              <a:rPr lang="zh-CN" altLang="en-US" dirty="0"/>
              <a:t>的</a:t>
            </a:r>
            <a:r>
              <a:rPr lang="en-US" altLang="zh-CN" dirty="0"/>
              <a:t>schedule</a:t>
            </a:r>
            <a:r>
              <a:rPr lang="zh-CN" altLang="en-US" dirty="0"/>
              <a:t>，这里分为 </a:t>
            </a:r>
            <a:r>
              <a:rPr lang="en-US" altLang="zh-CN" dirty="0"/>
              <a:t>flush </a:t>
            </a:r>
            <a:r>
              <a:rPr lang="zh-CN" altLang="en-US" dirty="0"/>
              <a:t>和 </a:t>
            </a:r>
            <a:r>
              <a:rPr lang="en-US" altLang="zh-CN" dirty="0"/>
              <a:t>interleaving </a:t>
            </a:r>
            <a:r>
              <a:rPr lang="zh-CN" altLang="en-US" dirty="0"/>
              <a:t>两种。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1EF520-53CE-824F-B5F9-45184A65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02" y="3322125"/>
            <a:ext cx="6431957" cy="30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B2687-C62A-4F40-AA5E-48630836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CBDAD7-C800-5F42-A0CF-1841EEA697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3" y="529773"/>
            <a:ext cx="10402765" cy="5851555"/>
          </a:xfrm>
        </p:spPr>
      </p:pic>
    </p:spTree>
    <p:extLst>
      <p:ext uri="{BB962C8B-B14F-4D97-AF65-F5344CB8AC3E}">
        <p14:creationId xmlns:p14="http://schemas.microsoft.com/office/powerpoint/2010/main" val="282286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9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分布式并行意义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深度学习训练耗时：</a:t>
            </a:r>
            <a:endParaRPr lang="en-US" altLang="zh-CN" sz="24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509054" y="3861199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7911451" y="2727090"/>
            <a:ext cx="240150" cy="3924218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63511 h 3924218"/>
                      <a:gd name="connsiteX3" fmla="*/ 120075 w 240150"/>
                      <a:gd name="connsiteY3" fmla="*/ 2680479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01402 h 3924218"/>
                      <a:gd name="connsiteX8" fmla="*/ 120075 w 240150"/>
                      <a:gd name="connsiteY8" fmla="*/ 699149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  <a:gd name="connsiteX11" fmla="*/ 240150 w 240150"/>
                      <a:gd name="connsiteY11" fmla="*/ 536310 h 3924218"/>
                      <a:gd name="connsiteX12" fmla="*/ 240150 w 240150"/>
                      <a:gd name="connsiteY12" fmla="*/ 1111862 h 3924218"/>
                      <a:gd name="connsiteX13" fmla="*/ 240150 w 240150"/>
                      <a:gd name="connsiteY13" fmla="*/ 1687414 h 3924218"/>
                      <a:gd name="connsiteX14" fmla="*/ 240150 w 240150"/>
                      <a:gd name="connsiteY14" fmla="*/ 2262966 h 3924218"/>
                      <a:gd name="connsiteX15" fmla="*/ 240150 w 240150"/>
                      <a:gd name="connsiteY15" fmla="*/ 2917002 h 3924218"/>
                      <a:gd name="connsiteX16" fmla="*/ 240150 w 240150"/>
                      <a:gd name="connsiteY16" fmla="*/ 3924218 h 3924218"/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25069 h 3924218"/>
                      <a:gd name="connsiteX3" fmla="*/ 120075 w 240150"/>
                      <a:gd name="connsiteY3" fmla="*/ 2584374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59065 h 3924218"/>
                      <a:gd name="connsiteX8" fmla="*/ 120075 w 240150"/>
                      <a:gd name="connsiteY8" fmla="*/ 776032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3924218" stroke="0" extrusionOk="0">
                        <a:moveTo>
                          <a:pt x="240150" y="3924218"/>
                        </a:moveTo>
                        <a:cubicBezTo>
                          <a:pt x="175558" y="3924160"/>
                          <a:pt x="119410" y="3914966"/>
                          <a:pt x="120075" y="3904206"/>
                        </a:cubicBezTo>
                        <a:cubicBezTo>
                          <a:pt x="136565" y="3658818"/>
                          <a:pt x="136837" y="3582428"/>
                          <a:pt x="120075" y="3263511"/>
                        </a:cubicBezTo>
                        <a:cubicBezTo>
                          <a:pt x="103313" y="2944594"/>
                          <a:pt x="146695" y="2945651"/>
                          <a:pt x="120075" y="2680479"/>
                        </a:cubicBezTo>
                        <a:cubicBezTo>
                          <a:pt x="93455" y="2415307"/>
                          <a:pt x="110281" y="2287473"/>
                          <a:pt x="120075" y="1982121"/>
                        </a:cubicBezTo>
                        <a:cubicBezTo>
                          <a:pt x="115131" y="1974972"/>
                          <a:pt x="60251" y="1970803"/>
                          <a:pt x="0" y="1962109"/>
                        </a:cubicBezTo>
                        <a:cubicBezTo>
                          <a:pt x="68870" y="1963044"/>
                          <a:pt x="118531" y="1954015"/>
                          <a:pt x="120075" y="1942097"/>
                        </a:cubicBezTo>
                        <a:cubicBezTo>
                          <a:pt x="110615" y="1723561"/>
                          <a:pt x="118516" y="1446788"/>
                          <a:pt x="120075" y="1301402"/>
                        </a:cubicBezTo>
                        <a:cubicBezTo>
                          <a:pt x="121634" y="1156016"/>
                          <a:pt x="96069" y="833841"/>
                          <a:pt x="120075" y="699149"/>
                        </a:cubicBezTo>
                        <a:cubicBezTo>
                          <a:pt x="144081" y="564457"/>
                          <a:pt x="97757" y="2885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61156" y="156246"/>
                          <a:pt x="264262" y="268360"/>
                          <a:pt x="240150" y="536310"/>
                        </a:cubicBezTo>
                        <a:cubicBezTo>
                          <a:pt x="216039" y="804260"/>
                          <a:pt x="221785" y="894484"/>
                          <a:pt x="240150" y="1111862"/>
                        </a:cubicBezTo>
                        <a:cubicBezTo>
                          <a:pt x="258515" y="1329240"/>
                          <a:pt x="226889" y="1433792"/>
                          <a:pt x="240150" y="1687414"/>
                        </a:cubicBezTo>
                        <a:cubicBezTo>
                          <a:pt x="253411" y="1941036"/>
                          <a:pt x="251344" y="2109527"/>
                          <a:pt x="240150" y="2262966"/>
                        </a:cubicBezTo>
                        <a:cubicBezTo>
                          <a:pt x="228956" y="2416405"/>
                          <a:pt x="215162" y="2607512"/>
                          <a:pt x="240150" y="2917002"/>
                        </a:cubicBezTo>
                        <a:cubicBezTo>
                          <a:pt x="265138" y="3226492"/>
                          <a:pt x="239928" y="3596622"/>
                          <a:pt x="240150" y="3924218"/>
                        </a:cubicBezTo>
                        <a:close/>
                      </a:path>
                      <a:path w="240150" h="3924218" fill="none" extrusionOk="0">
                        <a:moveTo>
                          <a:pt x="240150" y="3924218"/>
                        </a:moveTo>
                        <a:cubicBezTo>
                          <a:pt x="174998" y="3925142"/>
                          <a:pt x="118634" y="3916043"/>
                          <a:pt x="120075" y="3904206"/>
                        </a:cubicBezTo>
                        <a:cubicBezTo>
                          <a:pt x="130946" y="3726890"/>
                          <a:pt x="128120" y="3381830"/>
                          <a:pt x="120075" y="3225069"/>
                        </a:cubicBezTo>
                        <a:cubicBezTo>
                          <a:pt x="112030" y="3068308"/>
                          <a:pt x="128222" y="2760584"/>
                          <a:pt x="120075" y="2584374"/>
                        </a:cubicBezTo>
                        <a:cubicBezTo>
                          <a:pt x="111928" y="2408164"/>
                          <a:pt x="126560" y="2250000"/>
                          <a:pt x="120075" y="1982121"/>
                        </a:cubicBezTo>
                        <a:cubicBezTo>
                          <a:pt x="119387" y="1972577"/>
                          <a:pt x="61375" y="1961689"/>
                          <a:pt x="0" y="1962109"/>
                        </a:cubicBezTo>
                        <a:cubicBezTo>
                          <a:pt x="65862" y="1964284"/>
                          <a:pt x="119009" y="1954359"/>
                          <a:pt x="120075" y="1942097"/>
                        </a:cubicBezTo>
                        <a:cubicBezTo>
                          <a:pt x="118988" y="1814530"/>
                          <a:pt x="138503" y="1626559"/>
                          <a:pt x="120075" y="1359065"/>
                        </a:cubicBezTo>
                        <a:cubicBezTo>
                          <a:pt x="101647" y="1091571"/>
                          <a:pt x="126956" y="930706"/>
                          <a:pt x="120075" y="776032"/>
                        </a:cubicBezTo>
                        <a:cubicBezTo>
                          <a:pt x="113194" y="621358"/>
                          <a:pt x="144433" y="213731"/>
                          <a:pt x="120075" y="20012"/>
                        </a:cubicBezTo>
                        <a:cubicBezTo>
                          <a:pt x="127581" y="15342"/>
                          <a:pt x="176264" y="-2048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3355766" y="4976025"/>
            <a:ext cx="25467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Moore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定律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+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算法优化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7602155" y="4976025"/>
            <a:ext cx="1040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可变因素</a:t>
            </a:r>
            <a:endParaRPr lang="en-US" sz="2000" dirty="0" err="1">
              <a:solidFill>
                <a:srgbClr val="374154"/>
              </a:solidFill>
              <a:latin typeface="+mj-ea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1988840"/>
            <a:ext cx="5939446" cy="1067148"/>
            <a:chOff x="3039255" y="1988840"/>
            <a:chExt cx="5939446" cy="106714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93739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01612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77898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77898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394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训练耗时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81957" y="4146371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543192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计算速率：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6458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分布式并行意义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深度学习训练耗时：</a:t>
            </a:r>
            <a:endParaRPr lang="en-US" altLang="zh-CN" sz="24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37046" y="3861199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47034" y="4311267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44162" y="4976025"/>
            <a:ext cx="1025922" cy="1161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混合精度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算子融合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梯度累加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63327" y="4976025"/>
            <a:ext cx="1663950" cy="761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服务器架构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通信拓扑优化</a:t>
            </a:r>
            <a:endParaRPr lang="en-US" sz="2000" dirty="0" err="1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1988840"/>
            <a:ext cx="5939446" cy="1067148"/>
            <a:chOff x="3039255" y="1988840"/>
            <a:chExt cx="5939446" cy="106714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93739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01612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77898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77898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394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训练耗时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09949" y="4146371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543192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计算速率：</a:t>
            </a:r>
            <a:endParaRPr lang="en-US" altLang="zh-CN" sz="2400" b="1" dirty="0"/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405098" y="3220739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31224" y="4972544"/>
            <a:ext cx="1025922" cy="1161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数据并行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模型并行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流水并行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9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408214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Megatron-LM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919BC8-7CE7-134A-8B89-30A226A817F2}"/>
              </a:ext>
            </a:extLst>
          </p:cNvPr>
          <p:cNvSpPr/>
          <p:nvPr/>
        </p:nvSpPr>
        <p:spPr>
          <a:xfrm>
            <a:off x="1115702" y="4154884"/>
            <a:ext cx="9965357" cy="1891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Gill Sans MT" panose="020B05020201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https://github.com/NVIDIA/Megatron-LM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Megatron-LM: Training Multi-Billion Parameter Language Models Using Model Parallelism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Efficient Large-Scale Language Model Training on GPU Clusters Using Megatron-LM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Reducing Activation </a:t>
            </a:r>
            <a:r>
              <a:rPr lang="en-US" altLang="zh-CN" sz="2000" dirty="0" err="1">
                <a:latin typeface="Gill Sans MT" panose="020B0502020104020203" pitchFamily="34" charset="0"/>
              </a:rPr>
              <a:t>Recomputation</a:t>
            </a:r>
            <a:r>
              <a:rPr lang="en-US" altLang="zh-CN" sz="2000" dirty="0">
                <a:latin typeface="Gill Sans MT" panose="020B0502020104020203" pitchFamily="34" charset="0"/>
              </a:rPr>
              <a:t> in Large Transformer Models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5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8F2C11-01F6-B143-892E-2DB08F26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BC3F03-224C-4B45-A83F-131785EB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95" y="1360170"/>
            <a:ext cx="9217571" cy="50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1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8F2C11-01F6-B143-892E-2DB08F26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038EBA-6490-DB47-880A-C4D3B58D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1827637"/>
            <a:ext cx="11468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31017</TotalTime>
  <Words>2182</Words>
  <Application>Microsoft Macintosh PowerPoint</Application>
  <PresentationFormat>自定义</PresentationFormat>
  <Paragraphs>207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Microsoft YaHei</vt:lpstr>
      <vt:lpstr>Microsoft YaHei</vt:lpstr>
      <vt:lpstr>ACGN-MiaoGB-Flash</vt:lpstr>
      <vt:lpstr>Segoe UI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大模型系列 – 分布式训练加速</vt:lpstr>
      <vt:lpstr>分布式并行意义</vt:lpstr>
      <vt:lpstr>分布式并行意义</vt:lpstr>
      <vt:lpstr>PowerPoint 演示文稿</vt:lpstr>
      <vt:lpstr>Megatron-LM Achieve</vt:lpstr>
      <vt:lpstr>Megatron-LM Achieve</vt:lpstr>
      <vt:lpstr>Megatron-LM Achieve</vt:lpstr>
      <vt:lpstr>Megatron-LM Achieve</vt:lpstr>
      <vt:lpstr>PTD：Data parallelism</vt:lpstr>
      <vt:lpstr>PTD：Data parallelism</vt:lpstr>
      <vt:lpstr>PTD：Data parallelism</vt:lpstr>
      <vt:lpstr>Megatron-LM Code</vt:lpstr>
      <vt:lpstr>PowerPoint 演示文稿</vt:lpstr>
      <vt:lpstr> Step1：启动</vt:lpstr>
      <vt:lpstr> Step1：启动</vt:lpstr>
      <vt:lpstr> Step1：启动</vt:lpstr>
      <vt:lpstr> Step1：启动</vt:lpstr>
      <vt:lpstr>Step2： Pretrain 函数</vt:lpstr>
      <vt:lpstr>Step3： 初始化</vt:lpstr>
      <vt:lpstr>Step3： 初始化</vt:lpstr>
      <vt:lpstr>Step3： 初始化</vt:lpstr>
      <vt:lpstr>Step3： 初始化</vt:lpstr>
      <vt:lpstr>Step4：设置模型</vt:lpstr>
      <vt:lpstr>Step4：设置模型</vt:lpstr>
      <vt:lpstr>Step4：设置模型</vt:lpstr>
      <vt:lpstr>Step4：设置模型</vt:lpstr>
      <vt:lpstr>Step4：设置模型</vt:lpstr>
      <vt:lpstr>Step5：数据并行</vt:lpstr>
      <vt:lpstr>Step5：数据并行</vt:lpstr>
      <vt:lpstr>Step5：数据并行</vt:lpstr>
      <vt:lpstr>Step6：模型训练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10762</cp:revision>
  <cp:lastPrinted>2023-09-08T09:14:01Z</cp:lastPrinted>
  <dcterms:created xsi:type="dcterms:W3CDTF">2020-08-28T08:44:19Z</dcterms:created>
  <dcterms:modified xsi:type="dcterms:W3CDTF">2024-03-20T02:31:52Z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